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144" r:id="rId3"/>
    <p:sldId id="1143" r:id="rId4"/>
    <p:sldId id="1139" r:id="rId5"/>
    <p:sldId id="1142" r:id="rId6"/>
    <p:sldId id="1140" r:id="rId7"/>
    <p:sldId id="1141" r:id="rId8"/>
    <p:sldId id="1155" r:id="rId9"/>
    <p:sldId id="1158" r:id="rId10"/>
    <p:sldId id="1156" r:id="rId11"/>
    <p:sldId id="1159" r:id="rId12"/>
    <p:sldId id="1145" r:id="rId13"/>
    <p:sldId id="1146" r:id="rId14"/>
    <p:sldId id="1147" r:id="rId15"/>
    <p:sldId id="1152" r:id="rId16"/>
    <p:sldId id="1148" r:id="rId17"/>
    <p:sldId id="1160" r:id="rId18"/>
    <p:sldId id="1161" r:id="rId19"/>
    <p:sldId id="1162" r:id="rId20"/>
    <p:sldId id="1149" r:id="rId21"/>
    <p:sldId id="1163" r:id="rId22"/>
    <p:sldId id="1150" r:id="rId23"/>
    <p:sldId id="1151" r:id="rId24"/>
    <p:sldId id="115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D8ECDD"/>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第九单元  当代世界发展的特点与主要趋势</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22</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世界</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多极化与经济全球化</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社会</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信息化和文化多样性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社会信息化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）作用：进入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世纪，社会信息化已经成为不可逆转的时代潮流，正在使人类社会发生极其深刻的变化。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）问题：如何保卫自己的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信息安全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，成为各国必须解决的现实问题。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
        <p:nvSpPr>
          <p:cNvPr id="4" name="内容占位符 1"/>
          <p:cNvSpPr txBox="1">
            <a:spLocks/>
          </p:cNvSpPr>
          <p:nvPr/>
        </p:nvSpPr>
        <p:spPr bwMode="auto">
          <a:xfrm>
            <a:off x="360854" y="3760980"/>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社会信息化的利与弊</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带给人们便利的生活。</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泄露个人隐私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影响个人生命财产安全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网络犯罪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冲击传统文化。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名师点睛.eps" descr="id:2147493624;FounderCES"/>
          <p:cNvPicPr/>
          <p:nvPr/>
        </p:nvPicPr>
        <p:blipFill>
          <a:blip r:embed="rId3"/>
          <a:stretch>
            <a:fillRect/>
          </a:stretch>
        </p:blipFill>
        <p:spPr>
          <a:xfrm>
            <a:off x="622598" y="3923580"/>
            <a:ext cx="1540510"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988840"/>
            <a:ext cx="11485848" cy="2862322"/>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文化多样性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）挑战：在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经济全球化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和社会信息化过程中，文化多样性也面临着前所未有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）中国方案：传承和传播中华优秀文化的同时，尊重世界文化多样性，促进</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和而不同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兼收并蓄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的文明交流，推动世界的和平与发展。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3575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近代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以来世界政治格局的演变及认识</a:t>
            </a:r>
            <a:endParaRPr lang="zh-CN" altLang="en-US" dirty="0"/>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298183173"/>
              </p:ext>
            </p:extLst>
          </p:nvPr>
        </p:nvGraphicFramePr>
        <p:xfrm>
          <a:off x="343711" y="2253433"/>
          <a:ext cx="11502991" cy="3840480"/>
        </p:xfrm>
        <a:graphic>
          <a:graphicData uri="http://schemas.openxmlformats.org/drawingml/2006/table">
            <a:tbl>
              <a:tblPr firstRow="1" firstCol="1" bandRow="1"/>
              <a:tblGrid>
                <a:gridCol w="1935071"/>
                <a:gridCol w="2016224"/>
                <a:gridCol w="4104456"/>
                <a:gridCol w="3447240"/>
              </a:tblGrid>
              <a:tr h="238209">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世界政治格局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认识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52834">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工业革命至第二次世界大战期间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以英国为中心的欧洲成为世界政治的中心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工业革命、第二次工业革命、资产阶级代议制的确立、世界殖民体系的形成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国家利益和意识形态的冲突是两极格局形成的主要原因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世界多极化趋势的根源在于世界经济力量结构的多极化发展</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趋势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303">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第二次世界大战后至</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年代中期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两极对峙格局的形成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铁幕演说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、杜鲁门主义、马歇尔计划、北约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共产党和工人党情报局、经互会、华约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971801882"/>
              </p:ext>
            </p:extLst>
          </p:nvPr>
        </p:nvGraphicFramePr>
        <p:xfrm>
          <a:off x="343711" y="908720"/>
          <a:ext cx="11502991" cy="4937760"/>
        </p:xfrm>
        <a:graphic>
          <a:graphicData uri="http://schemas.openxmlformats.org/drawingml/2006/table">
            <a:tbl>
              <a:tblPr firstRow="1" firstCol="1" bandRow="1"/>
              <a:tblGrid>
                <a:gridCol w="2223103"/>
                <a:gridCol w="2016224"/>
                <a:gridCol w="3888432"/>
                <a:gridCol w="3375232"/>
              </a:tblGrid>
              <a:tr h="238209">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世界政治格局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主要表现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认识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97619">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年代后期至</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两极格局下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表现出多极化趋势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欧洲共同体的形成、日本成为世界经济大国、中国振兴以及不结盟运动的兴起</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新的国际格局的形成需要一个长期复杂的过程</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但多极化趋势不可逆转</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多极化趋势既带来了机遇</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也带来了挑战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743200">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年代末</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年代初至今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两极格局崩溃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多极化趋势加强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暂时表现为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一超多强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苏联解体</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冷战结束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美国、欧盟、日本呈鼎立之势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俄罗斯走出低谷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中国国际地位提高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r>
            </a:tbl>
          </a:graphicData>
        </a:graphic>
      </p:graphicFrame>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8548"/>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认识经济全球化的趋势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959063596"/>
              </p:ext>
            </p:extLst>
          </p:nvPr>
        </p:nvGraphicFramePr>
        <p:xfrm>
          <a:off x="343710" y="1412776"/>
          <a:ext cx="11502992" cy="5029200"/>
        </p:xfrm>
        <a:graphic>
          <a:graphicData uri="http://schemas.openxmlformats.org/drawingml/2006/table">
            <a:tbl>
              <a:tblPr firstRow="1" firstCol="1" bandRow="1"/>
              <a:tblGrid>
                <a:gridCol w="733891"/>
                <a:gridCol w="10769101"/>
              </a:tblGrid>
              <a:tr h="905193">
                <a:tc>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国际贸易增加</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世界市场扩大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贸易全球化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国际分工日趋成熟</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生产全球化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大型跨国公司数量增加</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资本全球化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2596">
                <a:tc>
                  <a:txBody>
                    <a:bodyPr/>
                    <a:lstStyle/>
                    <a:p>
                      <a:pPr algn="ctr"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资本在世界范围内的新一轮扩张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10385">
                <a:tc>
                  <a:txBody>
                    <a:bodyPr/>
                    <a:lstStyle/>
                    <a:p>
                      <a:pPr algn="ctr"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发达国家凭借自己的技术优势</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占据主导地位</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拉大了与发展中国家的差距</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贫富分化严重</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环境污染、人口爆炸、能源危机、粮食短缺、毒品泛滥、传染病横行、恐怖组织活动猖獗等问题日益突出</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对策</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倡导平等互惠、相互依存、共同发展的世界经济新秩序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推行可持续发展战略</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使经济发展与环境相协调</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加强国际交流与合作</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与贸易总协定成立以来，成员国中发达国家的平均关税已从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mj-lt"/>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％，发展中国家和地区同期降至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mj-lt"/>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％。关贸总协定还举办了各类培训班，积极为成员国培训经贸人才。关贸总协定的做法（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体现了各国平等协商精神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确立了美国在经济领域的霸权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有利于国际贸易的快速发展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推动经济全球化成为时代潮流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782533"/>
            <a:ext cx="807720" cy="287655"/>
          </a:xfrm>
          <a:prstGeom prst="rect">
            <a:avLst/>
          </a:prstGeom>
        </p:spPr>
      </p:pic>
      <p:sp>
        <p:nvSpPr>
          <p:cNvPr id="6" name="矩形 5"/>
          <p:cNvSpPr/>
          <p:nvPr/>
        </p:nvSpPr>
        <p:spPr>
          <a:xfrm>
            <a:off x="1391805" y="4695527"/>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2807"/>
            <a:ext cx="11485848" cy="2238241"/>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材料可知，关贸总协定总体上推动了国际贸易自由化，有利于国际贸易的快速发展，</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材料未体现，排除；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在材料中无依据，排除；</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信息技术革命推动全球化成为时代潮流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字魂70号-灵悦黑体"/>
                <a:cs typeface="Times New Roman" panose="02020603050405020304" pitchFamily="18" charset="0"/>
              </a:rPr>
              <a:t>觉醒</a:t>
            </a:r>
            <a:r>
              <a:rPr lang="zh-CN" altLang="zh-CN" b="1" dirty="0">
                <a:solidFill>
                  <a:srgbClr val="00AEEF"/>
                </a:solidFill>
                <a:latin typeface="Times New Roman" panose="02020603050405020304" pitchFamily="18" charset="0"/>
                <a:ea typeface="字魂70号-灵悦黑体"/>
                <a:cs typeface="Times New Roman" panose="02020603050405020304" pitchFamily="18" charset="0"/>
              </a:rPr>
              <a:t>点</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信息生产力是迄今人类最先进的生产力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822731"/>
            <a:ext cx="807720" cy="287655"/>
          </a:xfrm>
          <a:prstGeom prst="rect">
            <a:avLst/>
          </a:prstGeom>
        </p:spPr>
      </p:pic>
      <p:pic>
        <p:nvPicPr>
          <p:cNvPr id="4" name="箭头右X.eps" descr="id:2147493689;FounderCES"/>
          <p:cNvPicPr/>
          <p:nvPr/>
        </p:nvPicPr>
        <p:blipFill>
          <a:blip r:embed="rId3"/>
          <a:stretch>
            <a:fillRect/>
          </a:stretch>
        </p:blipFill>
        <p:spPr>
          <a:xfrm>
            <a:off x="652625" y="3253560"/>
            <a:ext cx="515620" cy="433070"/>
          </a:xfrm>
          <a:prstGeom prst="rect">
            <a:avLst/>
          </a:prstGeom>
        </p:spPr>
      </p:pic>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社会</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信息化和文化多样性的新趋向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多角度认识社会信息化是一场新技术革命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疑难点a3.eps" descr="id:2147493696;FounderCES"/>
          <p:cNvPicPr/>
          <p:nvPr/>
        </p:nvPicPr>
        <p:blipFill>
          <a:blip r:embed="rId2"/>
          <a:stretch>
            <a:fillRect/>
          </a:stretch>
        </p:blipFill>
        <p:spPr>
          <a:xfrm>
            <a:off x="550590" y="881357"/>
            <a:ext cx="128714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454778838"/>
              </p:ext>
            </p:extLst>
          </p:nvPr>
        </p:nvGraphicFramePr>
        <p:xfrm>
          <a:off x="343710" y="2060848"/>
          <a:ext cx="11502992" cy="3840480"/>
        </p:xfrm>
        <a:graphic>
          <a:graphicData uri="http://schemas.openxmlformats.org/drawingml/2006/table">
            <a:tbl>
              <a:tblPr firstRow="1" firstCol="1" bandRow="1"/>
              <a:tblGrid>
                <a:gridCol w="630263"/>
                <a:gridCol w="10872729"/>
              </a:tblGrid>
              <a:tr h="1234353">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以信息处理技术为基础的信息传输手段现代化为主要内容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信息传输手段的现代化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又以现代信息网络建设为核心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现代信息网络以其速度快、容量大等特征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被称为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信息高速公路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805">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三个</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通过自动控制、知识密集而实现的生产工具信息化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通过对生产行业、部门以至整个国民经济的自动化控制而实现的社会生产力系统信息化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通过通信系统、咨询产业以及其他设施而实现的社会生活信息化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325119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292466447"/>
              </p:ext>
            </p:extLst>
          </p:nvPr>
        </p:nvGraphicFramePr>
        <p:xfrm>
          <a:off x="343710" y="1954520"/>
          <a:ext cx="11502992" cy="2194560"/>
        </p:xfrm>
        <a:graphic>
          <a:graphicData uri="http://schemas.openxmlformats.org/drawingml/2006/table">
            <a:tbl>
              <a:tblPr firstRow="1" firstCol="1" bandRow="1"/>
              <a:tblGrid>
                <a:gridCol w="630263"/>
                <a:gridCol w="10872729"/>
              </a:tblGrid>
              <a:tr h="1645805">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四个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建立并普及信息工业阶段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建立与发展先进的通信系统阶段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企业信息化阶段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社会生活的全面信息化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78255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0933"/>
            <a:ext cx="11485848" cy="3900235"/>
          </a:xfrm>
        </p:spPr>
        <p:txBody>
          <a:bodyPr/>
          <a:lstStyle/>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尊重文化多样性的具体实践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）既要认同本民族文化，又要尊重其他民族文化；相互借鉴，求同存异，尊重世界文化多样性，共同促进人类文明繁荣进步。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）尊重文化多样性。首先要尊重自己民族的文化，培育好、发展好本民族文化。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）承认世界文化的多样性。尊重不同民族的文化，必须遵循各民族文化一律平等的原则。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）在文化交流中，要尊重差异，理解个性；和睦相处，共同促进世界文化的繁荣。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3687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4" name="第九单元 发排.eps" descr="id:2147493538;FounderCES"/>
          <p:cNvPicPr/>
          <p:nvPr/>
        </p:nvPicPr>
        <p:blipFill>
          <a:blip r:embed="rId3"/>
          <a:stretch>
            <a:fillRect/>
          </a:stretch>
        </p:blipFill>
        <p:spPr>
          <a:xfrm>
            <a:off x="438158" y="1916832"/>
            <a:ext cx="11331238" cy="2304256"/>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月，某同学在开展研究性学习时，搜集了以下新闻标题信息。该同学的研究性学习主题为（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5574621"/>
            <a:ext cx="807720" cy="287655"/>
          </a:xfrm>
          <a:prstGeom prst="rect">
            <a:avLst/>
          </a:prstGeom>
        </p:spPr>
      </p:pic>
      <p:sp>
        <p:nvSpPr>
          <p:cNvPr id="6" name="内容占位符 1"/>
          <p:cNvSpPr txBox="1">
            <a:spLocks/>
          </p:cNvSpPr>
          <p:nvPr/>
        </p:nvSpPr>
        <p:spPr bwMode="auto">
          <a:xfrm>
            <a:off x="360854" y="198166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）龙舟竞渡　粽香四海——多国举行赛龙舟等端午节传统文化活动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）国际社会热烈欢迎每年的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日设立为文明对话国际日的决议</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）走进</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科技万岁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科技创新展</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）法语老师与法国人：泡一壶中国茶，聊一聊法兰西文学</a:t>
            </a:r>
            <a:endParaRPr lang="zh-CN" altLang="en-US" dirty="0"/>
          </a:p>
        </p:txBody>
      </p:sp>
      <p:sp>
        <p:nvSpPr>
          <p:cNvPr id="7" name="圆角矩形 6"/>
          <p:cNvSpPr/>
          <p:nvPr/>
        </p:nvSpPr>
        <p:spPr bwMode="auto">
          <a:xfrm>
            <a:off x="391602" y="2041253"/>
            <a:ext cx="11407208" cy="2179835"/>
          </a:xfrm>
          <a:prstGeom prst="roundRect">
            <a:avLst>
              <a:gd name="adj" fmla="val 7408"/>
            </a:avLst>
          </a:prstGeom>
          <a:noFill/>
          <a:ln w="19050" algn="ctr">
            <a:solidFill>
              <a:srgbClr val="39B97A"/>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内容占位符 4"/>
          <p:cNvSpPr txBox="1">
            <a:spLocks/>
          </p:cNvSpPr>
          <p:nvPr/>
        </p:nvSpPr>
        <p:spPr bwMode="auto">
          <a:xfrm>
            <a:off x="365046" y="424297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5557838"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政治多极化与经济全球化</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社会信息化与文明多元性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5557838"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文化多样性与交流互鉴性</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全球开放性与区域独特性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486694" y="5487615"/>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2104796"/>
            <a:ext cx="11485848" cy="1684244"/>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材料可知，四则新闻共同体现出各国间文化的交流，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正确；材料未体现政治多极化，排除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；材料体现的是文化交流，不仅是多元性，排除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；区域独特性与材料无关，排除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90109;FounderCES"/>
          <p:cNvPicPr/>
          <p:nvPr/>
        </p:nvPicPr>
        <p:blipFill>
          <a:blip r:embed="rId2"/>
          <a:stretch>
            <a:fillRect/>
          </a:stretch>
        </p:blipFill>
        <p:spPr>
          <a:xfrm>
            <a:off x="478582" y="2329244"/>
            <a:ext cx="807720" cy="287655"/>
          </a:xfrm>
          <a:prstGeom prst="rect">
            <a:avLst/>
          </a:prstGeom>
        </p:spPr>
      </p:pic>
    </p:spTree>
    <p:extLst>
      <p:ext uri="{BB962C8B-B14F-4D97-AF65-F5344CB8AC3E}">
        <p14:creationId xmlns:p14="http://schemas.microsoft.com/office/powerpoint/2010/main" val="3165567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政治格局的多极化趋势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西欧和日本都是美国强有力的竞争对手。朋友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是的。盟友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是的。但是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他们正在与我们竞争。在经济领域的问题上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他们在全世界同我们竞争得非常激烈</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同我们在第二次世界大战结束的时候相比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美国遇到了我们甚至连做梦也没有想到过的那种挑战。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年美国总统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尼克松的讲话</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一个崭新的世界政治格局开始出现。头几年还十分盛行的世界两极开始消失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一股股新的力量在萌动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在发展</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这些活跃的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地缘战略棋手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在世界棋盘上纵横捭阖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以自己的力量、自己的声音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震荡着世界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改变着世界。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布热津斯基《大棋局》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冷战结束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制造出观察家称之为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单极的世界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一个超级大国的世界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美国实质上并没有比冷战开始时更能单方面独断全面问题。美国比十年前更占优势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可是够讽刺的是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权力也更加分散。因此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美国能够运用来改造世界其他地区的力量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实际上也减弱了。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基辛格《大外交》</a:t>
            </a:r>
            <a:endParaRPr lang="zh-CN" altLang="en-US" dirty="0"/>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75286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反映的是美国资本主义霸主地位受到西欧和日本的挑战。史料二反映了战后世界政治格局从两极逐渐走向多极。史料三论述了冷战结束对美国的消极影响，美国并未实现称霸世界的目标，反而使得反对霸权主义和强权政治的力量越来越多，越来越强，美国霸主地位有所动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2200868"/>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通过史料，理解世界政治格局的多极化趋势。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654164"/>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792700"/>
            <a:ext cx="1186180" cy="359410"/>
          </a:xfrm>
          <a:prstGeom prst="rect">
            <a:avLst/>
          </a:prstGeom>
        </p:spPr>
      </p:pic>
      <p:pic>
        <p:nvPicPr>
          <p:cNvPr id="5" name="选材意图.eps" descr="id:2147490172;FounderCES"/>
          <p:cNvPicPr/>
          <p:nvPr/>
        </p:nvPicPr>
        <p:blipFill>
          <a:blip r:embed="rId3"/>
          <a:stretch>
            <a:fillRect/>
          </a:stretch>
        </p:blipFill>
        <p:spPr>
          <a:xfrm>
            <a:off x="1087434" y="2345068"/>
            <a:ext cx="1186180" cy="359410"/>
          </a:xfrm>
          <a:prstGeom prst="rect">
            <a:avLst/>
          </a:prstGeom>
        </p:spPr>
      </p:pic>
      <p:pic>
        <p:nvPicPr>
          <p:cNvPr id="7" name="史料解读.eps" descr="id:2147490179;FounderCES"/>
          <p:cNvPicPr/>
          <p:nvPr/>
        </p:nvPicPr>
        <p:blipFill>
          <a:blip r:embed="rId4"/>
          <a:stretch>
            <a:fillRect/>
          </a:stretch>
        </p:blipFill>
        <p:spPr>
          <a:xfrm>
            <a:off x="1080570" y="2896884"/>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多极化发展趋势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美国企图建立单极世界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）历史背景：随着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冷战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的结束和两极格局的消失，美国希望建立由美国主导的单极世界。（多极化的趋势孕育于两极格局之中，根本原因是世界经济多个力量中心的崛起）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）具体表现：展开反恐行动；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月，发动了阿富汗战争；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月，发动了伊拉克战争。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）影响：造成</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局势进一步动荡，使美国背上了沉重的包袱。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16895"/>
          </a:xfrm>
        </p:spPr>
        <p:txBody>
          <a:bodyPr/>
          <a:lstStyle/>
          <a:p>
            <a:pPr>
              <a:spcAft>
                <a:spcPts val="0"/>
              </a:spcAft>
              <a:tabLst>
                <a:tab pos="630555" algn="l"/>
              </a:tabLst>
            </a:pP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5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世界多极化趋势发展</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）欧洲联盟：继续向经济和</a:t>
            </a:r>
            <a:r>
              <a:rPr lang="zh-CN" altLang="zh-CN" sz="235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政治</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一体化迈进。到</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2013</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年，是世界上地区一体化程度最高的国家集团，主张在国际舞台上发挥欧盟的独特作用，是一支不可轻视的力量。</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）俄罗斯联邦：取代了苏联在联合国的地位，拥有可以与美国匹敌的</a:t>
            </a:r>
            <a:r>
              <a:rPr lang="zh-CN" altLang="zh-CN" sz="235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军事力量</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，推行多极化外交。</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）日本：在保持经济大国的同时，将追求政治乃至</a:t>
            </a:r>
            <a:r>
              <a:rPr lang="zh-CN" altLang="zh-CN" sz="235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军事</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大国作为国家的长远</a:t>
            </a:r>
            <a:r>
              <a:rPr lang="zh-CN" altLang="zh-CN" sz="23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战略</a:t>
            </a:r>
            <a:endParaRPr lang="en-US" altLang="zh-CN" sz="23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）中国：坚持和平发展，坚持对外开放的基本国策，坚定奉行互利共赢的开放战略，倡导践行真正的多边主义，推动构建新型国际关系。</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）广大发展中国家：总体实力增强，成为推动世界</a:t>
            </a:r>
            <a:r>
              <a:rPr lang="zh-CN" altLang="zh-CN" sz="235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多极化</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的重要力量。</a:t>
            </a:r>
            <a:endParaRPr lang="zh-CN" altLang="zh-CN" sz="23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6349"/>
            <a:ext cx="11485848" cy="3554819"/>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世界多极化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趋势</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构图解史.eps" descr="id:2147493559;FounderCES"/>
          <p:cNvPicPr/>
          <p:nvPr/>
        </p:nvPicPr>
        <p:blipFill>
          <a:blip r:embed="rId2"/>
          <a:stretch>
            <a:fillRect/>
          </a:stretch>
        </p:blipFill>
        <p:spPr>
          <a:xfrm>
            <a:off x="478582" y="1522761"/>
            <a:ext cx="1635760" cy="359410"/>
          </a:xfrm>
          <a:prstGeom prst="rect">
            <a:avLst/>
          </a:prstGeom>
        </p:spPr>
      </p:pic>
      <p:pic>
        <p:nvPicPr>
          <p:cNvPr id="6" name="YDX19.eps" descr="id:2147493566;FounderCES"/>
          <p:cNvPicPr/>
          <p:nvPr/>
        </p:nvPicPr>
        <p:blipFill>
          <a:blip r:embed="rId3"/>
          <a:stretch>
            <a:fillRect/>
          </a:stretch>
        </p:blipFill>
        <p:spPr>
          <a:xfrm>
            <a:off x="3423444" y="2197021"/>
            <a:ext cx="5343525" cy="255270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经济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全球化进程加快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经济全球化的历史进程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755238568"/>
              </p:ext>
            </p:extLst>
          </p:nvPr>
        </p:nvGraphicFramePr>
        <p:xfrm>
          <a:off x="343710" y="2027057"/>
          <a:ext cx="11502992" cy="3998246"/>
        </p:xfrm>
        <a:graphic>
          <a:graphicData uri="http://schemas.openxmlformats.org/drawingml/2006/table">
            <a:tbl>
              <a:tblPr firstRow="1" firstCol="1" bandRow="1"/>
              <a:tblGrid>
                <a:gridCol w="1287000"/>
                <a:gridCol w="1872208"/>
                <a:gridCol w="8343784"/>
              </a:tblGrid>
              <a:tr h="348151">
                <a:tc>
                  <a:txBody>
                    <a:bodyPr/>
                    <a:lstStyle/>
                    <a:p>
                      <a:pPr algn="ctr"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29485">
                <a:tc>
                  <a:txBody>
                    <a:bodyPr/>
                    <a:lstStyle/>
                    <a:p>
                      <a:pPr algn="ctr"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航路开辟</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新航路的开辟和资本主义在西欧的兴起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96302">
                <a:tc>
                  <a:txBody>
                    <a:bodyPr/>
                    <a:lstStyle/>
                    <a:p>
                      <a:pPr algn="ctr"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工业革命</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工业革命后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世界市场更加扩大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国际贸易和国际投资迅速发展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24135">
                <a:tc>
                  <a:txBody>
                    <a:bodyPr/>
                    <a:lstStyle/>
                    <a:p>
                      <a:pPr algn="ctr"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体系化、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制度化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第二次世界</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3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大战</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国际货币基金组织、世界银行和关税与贸易总协定的建立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20396">
                <a:tc>
                  <a:txBody>
                    <a:bodyPr/>
                    <a:lstStyle/>
                    <a:p>
                      <a:pPr algn="ctr"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世纪初</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第三次科技革命的推动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跨国公司的迅猛发展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世界贸易组织的诞生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4815"/>
            <a:ext cx="11485848" cy="2238241"/>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经济全球化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商品、服务、生产要素与信息跨国界流动的规模和形式不断增加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通过国际分工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在世界市场范围内提高资源配置效率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从而使各国经济相互依赖程度日益加深的趋势。主要表现为生产全球化、贸易全球化和资本全球化。</a:t>
            </a:r>
            <a:endParaRPr lang="zh-CN" altLang="en-US" dirty="0"/>
          </a:p>
        </p:txBody>
      </p:sp>
      <p:pic>
        <p:nvPicPr>
          <p:cNvPr id="3" name="24概念阐释.eps" descr="id:2147493588;FounderCES"/>
          <p:cNvPicPr/>
          <p:nvPr/>
        </p:nvPicPr>
        <p:blipFill>
          <a:blip r:embed="rId2"/>
          <a:stretch>
            <a:fillRect/>
          </a:stretch>
        </p:blipFill>
        <p:spPr>
          <a:xfrm>
            <a:off x="478582" y="1857415"/>
            <a:ext cx="1689735"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经济全球化的影响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：加快世界经济发展的同时，世界经济发展面临的风险和不确定性增加。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80079"/>
            <a:ext cx="11485848" cy="3797193"/>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经济全球化加快的原因</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630555"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LG95.eps" descr="id:2147493602;FounderCES"/>
          <p:cNvPicPr/>
          <p:nvPr/>
        </p:nvPicPr>
        <p:blipFill>
          <a:blip r:embed="rId2"/>
          <a:stretch>
            <a:fillRect/>
          </a:stretch>
        </p:blipFill>
        <p:spPr>
          <a:xfrm>
            <a:off x="3454876" y="2890751"/>
            <a:ext cx="5280660" cy="2660015"/>
          </a:xfrm>
          <a:prstGeom prst="rect">
            <a:avLst/>
          </a:prstGeom>
        </p:spPr>
      </p:pic>
      <p:pic>
        <p:nvPicPr>
          <p:cNvPr id="5" name="24构图解史.eps" descr="id:2147493595;FounderCES"/>
          <p:cNvPicPr/>
          <p:nvPr/>
        </p:nvPicPr>
        <p:blipFill>
          <a:blip r:embed="rId3"/>
          <a:stretch>
            <a:fillRect/>
          </a:stretch>
        </p:blipFill>
        <p:spPr>
          <a:xfrm>
            <a:off x="478582" y="2242679"/>
            <a:ext cx="1541780" cy="339090"/>
          </a:xfrm>
          <a:prstGeom prst="rect">
            <a:avLst/>
          </a:prstGeom>
        </p:spPr>
      </p:pic>
    </p:spTree>
    <p:extLst>
      <p:ext uri="{BB962C8B-B14F-4D97-AF65-F5344CB8AC3E}">
        <p14:creationId xmlns:p14="http://schemas.microsoft.com/office/powerpoint/2010/main" val="336155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区域经济集团化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7" name="表格 6"/>
          <p:cNvGraphicFramePr>
            <a:graphicFrameLocks noGrp="1"/>
          </p:cNvGraphicFramePr>
          <p:nvPr>
            <p:extLst>
              <p:ext uri="{D42A27DB-BD31-4B8C-83A1-F6EECF244321}">
                <p14:modId xmlns:p14="http://schemas.microsoft.com/office/powerpoint/2010/main" val="2131726769"/>
              </p:ext>
            </p:extLst>
          </p:nvPr>
        </p:nvGraphicFramePr>
        <p:xfrm>
          <a:off x="406574" y="1600042"/>
          <a:ext cx="11377264" cy="3125100"/>
        </p:xfrm>
        <a:graphic>
          <a:graphicData uri="http://schemas.openxmlformats.org/drawingml/2006/table">
            <a:tbl>
              <a:tblPr firstRow="1" firstCol="1" bandRow="1"/>
              <a:tblGrid>
                <a:gridCol w="2304256"/>
                <a:gridCol w="9073008"/>
              </a:tblGrid>
              <a:tr h="62502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区域经济集团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特点或性质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2502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欧洲联盟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经济一体化程度最高的区域组织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502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北美</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自由贸易区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由发达国家和发展中国家组成的区域性经济集团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5020">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东南亚国家联盟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东南亚地区以经济合作为基础的政治、经济、安全一体化合作组织</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2502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亚太</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经合组织</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亚太地区层级最高、领域最广、最具影响力的经济合作机制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71496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TotalTime>
  <Words>1621</Words>
  <Application>Microsoft Office PowerPoint</Application>
  <PresentationFormat>自定义</PresentationFormat>
  <Paragraphs>167</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仿宋</vt:lpstr>
      <vt:lpstr>黑体</vt:lpstr>
      <vt:lpstr>楷体</vt:lpstr>
      <vt:lpstr>宋体</vt:lpstr>
      <vt:lpstr>微软雅黑</vt:lpstr>
      <vt:lpstr>字魂70号-灵悦黑体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2025-10-11T16:29:05Z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